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70" r:id="rId4"/>
    <p:sldId id="258" r:id="rId5"/>
    <p:sldId id="259" r:id="rId6"/>
    <p:sldId id="260" r:id="rId7"/>
    <p:sldId id="277" r:id="rId8"/>
    <p:sldId id="276" r:id="rId9"/>
    <p:sldId id="261" r:id="rId10"/>
    <p:sldId id="262" r:id="rId11"/>
    <p:sldId id="263" r:id="rId12"/>
    <p:sldId id="264" r:id="rId13"/>
    <p:sldId id="265" r:id="rId14"/>
    <p:sldId id="266" r:id="rId15"/>
    <p:sldId id="267" r:id="rId16"/>
    <p:sldId id="268" r:id="rId17"/>
    <p:sldId id="269" r:id="rId18"/>
    <p:sldId id="271" r:id="rId19"/>
    <p:sldId id="272" r:id="rId20"/>
    <p:sldId id="273" r:id="rId21"/>
    <p:sldId id="274" r:id="rId22"/>
    <p:sldId id="275"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Lolik" initials="AL" lastIdx="11" clrIdx="0">
    <p:extLst>
      <p:ext uri="{19B8F6BF-5375-455C-9EA6-DF929625EA0E}">
        <p15:presenceInfo xmlns:p15="http://schemas.microsoft.com/office/powerpoint/2012/main" userId="S::Amanda.Lolik@nysed.gov::1263d936-3282-44bb-b545-4377364bdbc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513" autoAdjust="0"/>
    <p:restoredTop sz="94660"/>
  </p:normalViewPr>
  <p:slideViewPr>
    <p:cSldViewPr snapToGrid="0">
      <p:cViewPr varScale="1">
        <p:scale>
          <a:sx n="54" d="100"/>
          <a:sy n="54" d="100"/>
        </p:scale>
        <p:origin x="54"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B8EA7-F106-4262-BD43-0048192A38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771A24-F0EF-4D1A-B761-07364955F8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9E724ED-D7E3-4B8E-A83A-3A812272EB1D}"/>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5" name="Footer Placeholder 4">
            <a:extLst>
              <a:ext uri="{FF2B5EF4-FFF2-40B4-BE49-F238E27FC236}">
                <a16:creationId xmlns:a16="http://schemas.microsoft.com/office/drawing/2014/main" id="{C95E88FB-1ABF-409B-AB9B-45B577558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A52E6-D3B1-4084-BBD5-51B37E7B1807}"/>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627047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4EC55-2E45-484E-AFD0-35DF736562C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10849B-CA6B-4094-AF8D-2991744451A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81A91-ABA1-470D-8CBC-85EF1186A596}"/>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5" name="Footer Placeholder 4">
            <a:extLst>
              <a:ext uri="{FF2B5EF4-FFF2-40B4-BE49-F238E27FC236}">
                <a16:creationId xmlns:a16="http://schemas.microsoft.com/office/drawing/2014/main" id="{55CD422E-EDB8-4C38-B8B8-5736E026F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18DD03-A871-44F1-8027-5A23FA9CB36D}"/>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3360721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35C0A8-6567-44EB-818E-13D90491FC1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0CD22F-8EE0-43F2-B399-7BE4DBAD693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210B4-894D-4E0F-804C-31A1D2715B3B}"/>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5" name="Footer Placeholder 4">
            <a:extLst>
              <a:ext uri="{FF2B5EF4-FFF2-40B4-BE49-F238E27FC236}">
                <a16:creationId xmlns:a16="http://schemas.microsoft.com/office/drawing/2014/main" id="{237D3A45-1FE4-49A2-BB1D-EC8303F032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DF887-03FA-4667-9935-FFDA4D2D108F}"/>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4160770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3EC009-ECA5-4118-8DFA-3277EDE64B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DC70B1-BD18-41A4-BB4A-0B3C95F930F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94FD7F-CCBB-478D-87B0-EBCB10691456}"/>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5" name="Footer Placeholder 4">
            <a:extLst>
              <a:ext uri="{FF2B5EF4-FFF2-40B4-BE49-F238E27FC236}">
                <a16:creationId xmlns:a16="http://schemas.microsoft.com/office/drawing/2014/main" id="{40B728C4-DCB0-4AC3-8D87-50E2D6DEC8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6CD9DA-13C5-4973-991D-7465E95BC227}"/>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2193138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7F58A-1D9C-4D6C-B298-60A7DA182F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8FA2F43-F7F8-491F-872A-7D1344C8CF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CF062CD-97F7-48CA-8377-3FF494A4A5D5}"/>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5" name="Footer Placeholder 4">
            <a:extLst>
              <a:ext uri="{FF2B5EF4-FFF2-40B4-BE49-F238E27FC236}">
                <a16:creationId xmlns:a16="http://schemas.microsoft.com/office/drawing/2014/main" id="{02AE636E-4A21-4552-95D1-ADE49C1DA4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393966-08EC-4C24-9249-F28590C389F3}"/>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1145582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D388-AF9C-41F3-B8FE-F5D6EBE594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5C8B85-4190-48FC-961E-31F56EAFC14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7F75AA7-1838-4D75-9A4B-3B2F4A47A4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F19E721-D939-4499-8F5C-5EAE60AA6FB7}"/>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6" name="Footer Placeholder 5">
            <a:extLst>
              <a:ext uri="{FF2B5EF4-FFF2-40B4-BE49-F238E27FC236}">
                <a16:creationId xmlns:a16="http://schemas.microsoft.com/office/drawing/2014/main" id="{CC38CD6C-95B1-48F9-8111-E1A6F3F584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2FB6A-A999-42EC-A1CE-8BE1E6F37EFA}"/>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703257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F0CDA-BFF6-4CAC-B50D-813463731B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17C096E-D511-4F1D-9265-936EEE11038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EEC99B-EDDB-42E7-8101-455B7DE224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99A5582-4C0E-448A-B6C8-3CB1E0A039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D5832E4-0264-4C46-880A-1631909F355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377C97-660C-49E3-B6CC-3293EB1BFBF2}"/>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8" name="Footer Placeholder 7">
            <a:extLst>
              <a:ext uri="{FF2B5EF4-FFF2-40B4-BE49-F238E27FC236}">
                <a16:creationId xmlns:a16="http://schemas.microsoft.com/office/drawing/2014/main" id="{13C2DFC9-EC4D-42FE-A338-9887DD868B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AE242F-0DA5-4CF9-9CA1-A2B42295BA8A}"/>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722227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9F9E6-EAAE-4667-B9E6-D759382A944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9CE372-D764-4E15-9EF7-08D78E3226C6}"/>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4" name="Footer Placeholder 3">
            <a:extLst>
              <a:ext uri="{FF2B5EF4-FFF2-40B4-BE49-F238E27FC236}">
                <a16:creationId xmlns:a16="http://schemas.microsoft.com/office/drawing/2014/main" id="{C516E625-CED7-43E0-9352-C572379B4F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9320E1-CAA5-4D0B-B040-20BC487D44BA}"/>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395054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5CFCB5-E8FC-49CB-897F-2B84675C5C40}"/>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3" name="Footer Placeholder 2">
            <a:extLst>
              <a:ext uri="{FF2B5EF4-FFF2-40B4-BE49-F238E27FC236}">
                <a16:creationId xmlns:a16="http://schemas.microsoft.com/office/drawing/2014/main" id="{972A7232-5D2D-4E7B-A62D-B995CE4BC6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85F622-2956-4D13-9883-41FFA47253AB}"/>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224638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10BD-F233-4623-97A5-50567F7B01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627099-6375-4A83-BBC1-E7109F793E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B9BBE7-E1F1-4DDC-9B1D-5FECEC3021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260FFC1-2050-4D0D-AEB5-9F6E1223658C}"/>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6" name="Footer Placeholder 5">
            <a:extLst>
              <a:ext uri="{FF2B5EF4-FFF2-40B4-BE49-F238E27FC236}">
                <a16:creationId xmlns:a16="http://schemas.microsoft.com/office/drawing/2014/main" id="{C92DE0F8-33C6-4B4F-BBBD-85FAEF682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E948AE-DC8B-43E0-A1B0-6AF77B686CCB}"/>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945530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F57B-BEDD-4F77-A6BF-AF4876F1AE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8F1B90-D01F-4C06-9F94-C8F6BFF1D8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DE2F0A-9098-4FC9-BAA1-92804E3D1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0E82CC-69D8-4E83-9775-C2CA19085F77}"/>
              </a:ext>
            </a:extLst>
          </p:cNvPr>
          <p:cNvSpPr>
            <a:spLocks noGrp="1"/>
          </p:cNvSpPr>
          <p:nvPr>
            <p:ph type="dt" sz="half" idx="10"/>
          </p:nvPr>
        </p:nvSpPr>
        <p:spPr/>
        <p:txBody>
          <a:bodyPr/>
          <a:lstStyle/>
          <a:p>
            <a:fld id="{9656A1A2-0F2E-495D-826C-C33C50E2ED47}" type="datetimeFigureOut">
              <a:rPr lang="en-US" smtClean="0"/>
              <a:t>10/2/2019</a:t>
            </a:fld>
            <a:endParaRPr lang="en-US"/>
          </a:p>
        </p:txBody>
      </p:sp>
      <p:sp>
        <p:nvSpPr>
          <p:cNvPr id="6" name="Footer Placeholder 5">
            <a:extLst>
              <a:ext uri="{FF2B5EF4-FFF2-40B4-BE49-F238E27FC236}">
                <a16:creationId xmlns:a16="http://schemas.microsoft.com/office/drawing/2014/main" id="{2F225190-B2E1-41CC-A76C-C7F8190C8A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808F51-2317-47EC-92A4-DA9F7D802F61}"/>
              </a:ext>
            </a:extLst>
          </p:cNvPr>
          <p:cNvSpPr>
            <a:spLocks noGrp="1"/>
          </p:cNvSpPr>
          <p:nvPr>
            <p:ph type="sldNum" sz="quarter" idx="12"/>
          </p:nvPr>
        </p:nvSpPr>
        <p:spPr/>
        <p:txBody>
          <a:bodyPr/>
          <a:lstStyle/>
          <a:p>
            <a:fld id="{D0FAEAE7-5EA1-4813-BED1-D0F018EA9465}" type="slidenum">
              <a:rPr lang="en-US" smtClean="0"/>
              <a:t>‹#›</a:t>
            </a:fld>
            <a:endParaRPr lang="en-US"/>
          </a:p>
        </p:txBody>
      </p:sp>
    </p:spTree>
    <p:extLst>
      <p:ext uri="{BB962C8B-B14F-4D97-AF65-F5344CB8AC3E}">
        <p14:creationId xmlns:p14="http://schemas.microsoft.com/office/powerpoint/2010/main" val="128329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4DBEF0-A828-4060-A956-35E346203F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0D45B4-E02A-4B32-B9CF-4A19AAE23A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FB4F6-F74E-45A0-8FFC-D3B672B6EC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6A1A2-0F2E-495D-826C-C33C50E2ED47}" type="datetimeFigureOut">
              <a:rPr lang="en-US" smtClean="0"/>
              <a:t>10/2/2019</a:t>
            </a:fld>
            <a:endParaRPr lang="en-US"/>
          </a:p>
        </p:txBody>
      </p:sp>
      <p:sp>
        <p:nvSpPr>
          <p:cNvPr id="5" name="Footer Placeholder 4">
            <a:extLst>
              <a:ext uri="{FF2B5EF4-FFF2-40B4-BE49-F238E27FC236}">
                <a16:creationId xmlns:a16="http://schemas.microsoft.com/office/drawing/2014/main" id="{25BE59B4-3CDC-4631-AD31-7057AC49D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9F308-B99B-4911-B350-03A38B023F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AEAE7-5EA1-4813-BED1-D0F018EA9465}" type="slidenum">
              <a:rPr lang="en-US" smtClean="0"/>
              <a:t>‹#›</a:t>
            </a:fld>
            <a:endParaRPr lang="en-US"/>
          </a:p>
        </p:txBody>
      </p:sp>
    </p:spTree>
    <p:extLst>
      <p:ext uri="{BB962C8B-B14F-4D97-AF65-F5344CB8AC3E}">
        <p14:creationId xmlns:p14="http://schemas.microsoft.com/office/powerpoint/2010/main" val="168091902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p12.nysed.gov/i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12.nysed.gov/mgtserv/smart_school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0E239-FC5A-4974-8C3C-C0F52111415E}"/>
              </a:ext>
            </a:extLst>
          </p:cNvPr>
          <p:cNvSpPr>
            <a:spLocks noGrp="1"/>
          </p:cNvSpPr>
          <p:nvPr>
            <p:ph type="ctrTitle"/>
          </p:nvPr>
        </p:nvSpPr>
        <p:spPr>
          <a:xfrm>
            <a:off x="1846348" y="2163457"/>
            <a:ext cx="8499303" cy="1646302"/>
          </a:xfrm>
        </p:spPr>
        <p:txBody>
          <a:bodyPr>
            <a:normAutofit/>
          </a:bodyPr>
          <a:lstStyle/>
          <a:p>
            <a:r>
              <a:rPr lang="en-US" sz="6000" dirty="0"/>
              <a:t>Smart Schools Bond Act</a:t>
            </a:r>
          </a:p>
        </p:txBody>
      </p:sp>
      <p:sp>
        <p:nvSpPr>
          <p:cNvPr id="3" name="Subtitle 2">
            <a:extLst>
              <a:ext uri="{FF2B5EF4-FFF2-40B4-BE49-F238E27FC236}">
                <a16:creationId xmlns:a16="http://schemas.microsoft.com/office/drawing/2014/main" id="{B45257DD-0F11-4908-98A8-5DDF9FC78C37}"/>
              </a:ext>
            </a:extLst>
          </p:cNvPr>
          <p:cNvSpPr>
            <a:spLocks noGrp="1"/>
          </p:cNvSpPr>
          <p:nvPr>
            <p:ph type="subTitle" idx="1"/>
          </p:nvPr>
        </p:nvSpPr>
        <p:spPr>
          <a:xfrm>
            <a:off x="1784349" y="3809759"/>
            <a:ext cx="8410403" cy="1096899"/>
          </a:xfrm>
        </p:spPr>
        <p:txBody>
          <a:bodyPr>
            <a:normAutofit/>
          </a:bodyPr>
          <a:lstStyle/>
          <a:p>
            <a:r>
              <a:rPr lang="en-US" dirty="0"/>
              <a:t>Changes to the Smart Schools Investment Plan</a:t>
            </a:r>
            <a:endParaRPr lang="en-US" sz="2400" dirty="0"/>
          </a:p>
        </p:txBody>
      </p:sp>
      <p:sp>
        <p:nvSpPr>
          <p:cNvPr id="4" name="Footer Placeholder 9">
            <a:extLst>
              <a:ext uri="{FF2B5EF4-FFF2-40B4-BE49-F238E27FC236}">
                <a16:creationId xmlns:a16="http://schemas.microsoft.com/office/drawing/2014/main" id="{1265EDC6-21FB-4EE7-8C43-CCA95113D6FA}"/>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5" name="Picture 4">
            <a:extLst>
              <a:ext uri="{FF2B5EF4-FFF2-40B4-BE49-F238E27FC236}">
                <a16:creationId xmlns:a16="http://schemas.microsoft.com/office/drawing/2014/main" id="{542ECBBB-CCA5-44D9-8371-9426098018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35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650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988679" y="1076932"/>
            <a:ext cx="4512341" cy="764179"/>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137114" y="2150377"/>
            <a:ext cx="9603274" cy="1012662"/>
          </a:xfrm>
        </p:spPr>
        <p:txBody>
          <a:bodyPr>
            <a:normAutofit/>
          </a:bodyPr>
          <a:lstStyle/>
          <a:p>
            <a:pPr>
              <a:spcAft>
                <a:spcPts val="600"/>
              </a:spcAft>
              <a:buFont typeface="Wingdings" panose="05000000000000000000" pitchFamily="2" charset="2"/>
              <a:buChar char="Ø"/>
            </a:pPr>
            <a:r>
              <a:rPr lang="en-US" sz="1800" dirty="0"/>
              <a:t>Question #11 again provides districts with their public, nonpublic and total enrollment numbers, along with their nonpublic percentage. This section will already be computed by the system; this is only here to assist districts when filling out their SSIP. </a:t>
            </a:r>
            <a:endParaRPr lang="en-US" sz="1800" dirty="0">
              <a:highlight>
                <a:srgbClr val="FFFF00"/>
              </a:highlight>
            </a:endParaRP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A57A4244-E6DA-419F-8EDA-AE3A78DB9B89}"/>
              </a:ext>
            </a:extLst>
          </p:cNvPr>
          <p:cNvPicPr>
            <a:picLocks noChangeAspect="1"/>
          </p:cNvPicPr>
          <p:nvPr/>
        </p:nvPicPr>
        <p:blipFill>
          <a:blip r:embed="rId3"/>
          <a:stretch>
            <a:fillRect/>
          </a:stretch>
        </p:blipFill>
        <p:spPr>
          <a:xfrm>
            <a:off x="545107" y="3694961"/>
            <a:ext cx="10703218" cy="1424895"/>
          </a:xfrm>
          <a:prstGeom prst="rect">
            <a:avLst/>
          </a:prstGeom>
        </p:spPr>
      </p:pic>
    </p:spTree>
    <p:extLst>
      <p:ext uri="{BB962C8B-B14F-4D97-AF65-F5344CB8AC3E}">
        <p14:creationId xmlns:p14="http://schemas.microsoft.com/office/powerpoint/2010/main" val="25427350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898894" y="1111979"/>
            <a:ext cx="9603274" cy="672739"/>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189745" y="1834624"/>
            <a:ext cx="10190480" cy="1544470"/>
          </a:xfrm>
        </p:spPr>
        <p:txBody>
          <a:bodyPr>
            <a:normAutofit lnSpcReduction="10000"/>
          </a:bodyPr>
          <a:lstStyle/>
          <a:p>
            <a:pPr>
              <a:lnSpc>
                <a:spcPct val="110000"/>
              </a:lnSpc>
              <a:buFont typeface="Wingdings" panose="05000000000000000000" pitchFamily="2" charset="2"/>
              <a:buChar char="Ø"/>
            </a:pPr>
            <a:r>
              <a:rPr lang="en-US" sz="1800" dirty="0"/>
              <a:t>Districts must now also complete two different budgets for the total </a:t>
            </a:r>
            <a:r>
              <a:rPr lang="en-US" sz="1800" u="sng" dirty="0"/>
              <a:t>loanable </a:t>
            </a:r>
            <a:r>
              <a:rPr lang="en-US" sz="1800" dirty="0"/>
              <a:t>and </a:t>
            </a:r>
            <a:r>
              <a:rPr lang="en-US" sz="1800" u="sng" dirty="0"/>
              <a:t>non-loanable</a:t>
            </a:r>
            <a:r>
              <a:rPr lang="en-US" sz="1800" dirty="0"/>
              <a:t> items. Question #12 asks districts to enter the budgeted total of </a:t>
            </a:r>
            <a:r>
              <a:rPr lang="en-US" sz="1800" u="sng" dirty="0"/>
              <a:t>loanable</a:t>
            </a:r>
            <a:r>
              <a:rPr lang="en-US" sz="1800" dirty="0"/>
              <a:t> items that are for public schools. The system will then calculate, based on the above enrollment data, the </a:t>
            </a:r>
            <a:r>
              <a:rPr lang="en-US" sz="1800" u="sng" dirty="0"/>
              <a:t>estimated</a:t>
            </a:r>
            <a:r>
              <a:rPr lang="en-US" sz="1800" dirty="0"/>
              <a:t> nonpublic loan amount and the total public and nonpublic budget amount for each sub-allocation and for the total School Connectivity budget.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9DEE84A-02FF-48F6-9CFA-AD323C1352E8}"/>
              </a:ext>
            </a:extLst>
          </p:cNvPr>
          <p:cNvPicPr>
            <a:picLocks noChangeAspect="1"/>
          </p:cNvPicPr>
          <p:nvPr/>
        </p:nvPicPr>
        <p:blipFill>
          <a:blip r:embed="rId3"/>
          <a:stretch>
            <a:fillRect/>
          </a:stretch>
        </p:blipFill>
        <p:spPr>
          <a:xfrm>
            <a:off x="701039" y="3478906"/>
            <a:ext cx="3692361" cy="325796"/>
          </a:xfrm>
          <a:prstGeom prst="rect">
            <a:avLst/>
          </a:prstGeom>
        </p:spPr>
      </p:pic>
      <p:pic>
        <p:nvPicPr>
          <p:cNvPr id="6" name="Picture 5">
            <a:extLst>
              <a:ext uri="{FF2B5EF4-FFF2-40B4-BE49-F238E27FC236}">
                <a16:creationId xmlns:a16="http://schemas.microsoft.com/office/drawing/2014/main" id="{A1DE5D6E-DD53-462F-BB8E-1A7A4EB43252}"/>
              </a:ext>
            </a:extLst>
          </p:cNvPr>
          <p:cNvPicPr>
            <a:picLocks noChangeAspect="1"/>
          </p:cNvPicPr>
          <p:nvPr/>
        </p:nvPicPr>
        <p:blipFill>
          <a:blip r:embed="rId4"/>
          <a:stretch>
            <a:fillRect/>
          </a:stretch>
        </p:blipFill>
        <p:spPr>
          <a:xfrm>
            <a:off x="805028" y="3893525"/>
            <a:ext cx="10959914" cy="2072581"/>
          </a:xfrm>
          <a:prstGeom prst="rect">
            <a:avLst/>
          </a:prstGeom>
        </p:spPr>
      </p:pic>
    </p:spTree>
    <p:extLst>
      <p:ext uri="{BB962C8B-B14F-4D97-AF65-F5344CB8AC3E}">
        <p14:creationId xmlns:p14="http://schemas.microsoft.com/office/powerpoint/2010/main" val="192479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#13 asks districts to complete the </a:t>
            </a:r>
            <a:r>
              <a:rPr lang="en-US" sz="2000" u="sng" dirty="0"/>
              <a:t>non-loanable</a:t>
            </a:r>
            <a:r>
              <a:rPr lang="en-US" sz="2000" dirty="0"/>
              <a:t> budget amount for each sub-allocation.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FDAE938-C452-4812-A575-3A15125DA4DB}"/>
              </a:ext>
            </a:extLst>
          </p:cNvPr>
          <p:cNvPicPr>
            <a:picLocks noChangeAspect="1"/>
          </p:cNvPicPr>
          <p:nvPr/>
        </p:nvPicPr>
        <p:blipFill>
          <a:blip r:embed="rId3"/>
          <a:stretch>
            <a:fillRect/>
          </a:stretch>
        </p:blipFill>
        <p:spPr>
          <a:xfrm>
            <a:off x="632076" y="2905760"/>
            <a:ext cx="10909832" cy="3190240"/>
          </a:xfrm>
          <a:prstGeom prst="rect">
            <a:avLst/>
          </a:prstGeom>
        </p:spPr>
      </p:pic>
    </p:spTree>
    <p:extLst>
      <p:ext uri="{BB962C8B-B14F-4D97-AF65-F5344CB8AC3E}">
        <p14:creationId xmlns:p14="http://schemas.microsoft.com/office/powerpoint/2010/main" val="3007549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034399" y="1167038"/>
            <a:ext cx="4420901" cy="600428"/>
          </a:xfrm>
        </p:spPr>
        <p:txBody>
          <a:bodyPr anchor="b">
            <a:normAutofit fontScale="90000"/>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796021"/>
          </a:xfrm>
        </p:spPr>
        <p:txBody>
          <a:bodyPr>
            <a:normAutofit/>
          </a:bodyPr>
          <a:lstStyle/>
          <a:p>
            <a:pPr>
              <a:buFont typeface="Wingdings" panose="05000000000000000000" pitchFamily="2" charset="2"/>
              <a:buChar char="Ø"/>
            </a:pPr>
            <a:r>
              <a:rPr lang="en-US" sz="2000" dirty="0"/>
              <a:t>Question #14 will calculate and display the </a:t>
            </a:r>
            <a:r>
              <a:rPr lang="en-US" sz="2000" i="1" dirty="0"/>
              <a:t>total</a:t>
            </a:r>
            <a:r>
              <a:rPr lang="en-US" sz="2000" dirty="0"/>
              <a:t> budget, differentiating those allocations that are for </a:t>
            </a:r>
            <a:r>
              <a:rPr lang="en-US" sz="2000" u="sng" dirty="0"/>
              <a:t>loanable</a:t>
            </a:r>
            <a:r>
              <a:rPr lang="en-US" sz="2000" dirty="0"/>
              <a:t> versus </a:t>
            </a:r>
            <a:r>
              <a:rPr lang="en-US" sz="2000" u="sng" dirty="0"/>
              <a:t>non-loanable</a:t>
            </a:r>
            <a:r>
              <a:rPr lang="en-US" sz="2000" dirty="0"/>
              <a:t> items.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9977" y="343774"/>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E5778EE-7644-46AC-B454-156FC33BF6DF}"/>
              </a:ext>
            </a:extLst>
          </p:cNvPr>
          <p:cNvPicPr>
            <a:picLocks noChangeAspect="1"/>
          </p:cNvPicPr>
          <p:nvPr/>
        </p:nvPicPr>
        <p:blipFill>
          <a:blip r:embed="rId3"/>
          <a:stretch>
            <a:fillRect/>
          </a:stretch>
        </p:blipFill>
        <p:spPr>
          <a:xfrm>
            <a:off x="787723" y="3393757"/>
            <a:ext cx="10616554" cy="1813560"/>
          </a:xfrm>
          <a:prstGeom prst="rect">
            <a:avLst/>
          </a:prstGeom>
        </p:spPr>
      </p:pic>
    </p:spTree>
    <p:extLst>
      <p:ext uri="{BB962C8B-B14F-4D97-AF65-F5344CB8AC3E}">
        <p14:creationId xmlns:p14="http://schemas.microsoft.com/office/powerpoint/2010/main" val="2884491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760699" y="839581"/>
            <a:ext cx="6767861" cy="739267"/>
          </a:xfrm>
        </p:spPr>
        <p:txBody>
          <a:bodyPr anchor="b">
            <a:normAutofit/>
          </a:bodyPr>
          <a:lstStyle/>
          <a:p>
            <a:r>
              <a:rPr lang="en-US" sz="4000" dirty="0"/>
              <a:t>Classroom Learning Technology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894081" y="1536518"/>
            <a:ext cx="8768080" cy="1189720"/>
          </a:xfrm>
        </p:spPr>
        <p:txBody>
          <a:bodyPr>
            <a:normAutofit/>
          </a:bodyPr>
          <a:lstStyle/>
          <a:p>
            <a:pPr>
              <a:spcBef>
                <a:spcPts val="0"/>
              </a:spcBef>
              <a:buFont typeface="Wingdings" panose="05000000000000000000" pitchFamily="2" charset="2"/>
              <a:buChar char="Ø"/>
            </a:pPr>
            <a:r>
              <a:rPr lang="en-US" sz="1800" dirty="0"/>
              <a:t>Question #12 asks districts to identify their </a:t>
            </a:r>
            <a:r>
              <a:rPr lang="en-US" sz="1800" u="sng" dirty="0"/>
              <a:t>public</a:t>
            </a:r>
            <a:r>
              <a:rPr lang="en-US" sz="1800" dirty="0"/>
              <a:t> expenditures. Districts must differentiate the item, quantity, cost and total cost for each item. </a:t>
            </a:r>
          </a:p>
          <a:p>
            <a:pPr>
              <a:spcBef>
                <a:spcPts val="600"/>
              </a:spcBef>
              <a:buFont typeface="Wingdings" panose="05000000000000000000" pitchFamily="2" charset="2"/>
              <a:buChar char="Ø"/>
            </a:pPr>
            <a:r>
              <a:rPr lang="en-US" sz="1800" dirty="0"/>
              <a:t>Note that nonpublic expenditures do </a:t>
            </a:r>
            <a:r>
              <a:rPr lang="en-US" sz="1800" b="1" u="sng" dirty="0"/>
              <a:t>NOT</a:t>
            </a:r>
            <a:r>
              <a:rPr lang="en-US" sz="1800" dirty="0"/>
              <a:t> get listed in this table. They will be entered in the new nonpublic section. If you included them previously, they should be moved there.</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087601" y="6502400"/>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F4F53B8D-9C6B-42C8-983C-B0B39C90D136}"/>
              </a:ext>
            </a:extLst>
          </p:cNvPr>
          <p:cNvPicPr>
            <a:picLocks noChangeAspect="1"/>
          </p:cNvPicPr>
          <p:nvPr/>
        </p:nvPicPr>
        <p:blipFill>
          <a:blip r:embed="rId3"/>
          <a:stretch>
            <a:fillRect/>
          </a:stretch>
        </p:blipFill>
        <p:spPr>
          <a:xfrm>
            <a:off x="1367288" y="2774591"/>
            <a:ext cx="7357261" cy="427156"/>
          </a:xfrm>
          <a:prstGeom prst="rect">
            <a:avLst/>
          </a:prstGeom>
        </p:spPr>
      </p:pic>
      <p:pic>
        <p:nvPicPr>
          <p:cNvPr id="6" name="Picture 5">
            <a:extLst>
              <a:ext uri="{FF2B5EF4-FFF2-40B4-BE49-F238E27FC236}">
                <a16:creationId xmlns:a16="http://schemas.microsoft.com/office/drawing/2014/main" id="{1DC3031F-EC49-4722-A9CD-0756D88F962D}"/>
              </a:ext>
            </a:extLst>
          </p:cNvPr>
          <p:cNvPicPr>
            <a:picLocks noChangeAspect="1"/>
          </p:cNvPicPr>
          <p:nvPr/>
        </p:nvPicPr>
        <p:blipFill>
          <a:blip r:embed="rId4"/>
          <a:stretch>
            <a:fillRect/>
          </a:stretch>
        </p:blipFill>
        <p:spPr>
          <a:xfrm>
            <a:off x="1788443" y="3201747"/>
            <a:ext cx="7548504" cy="3271774"/>
          </a:xfrm>
          <a:prstGeom prst="rect">
            <a:avLst/>
          </a:prstGeom>
        </p:spPr>
      </p:pic>
    </p:spTree>
    <p:extLst>
      <p:ext uri="{BB962C8B-B14F-4D97-AF65-F5344CB8AC3E}">
        <p14:creationId xmlns:p14="http://schemas.microsoft.com/office/powerpoint/2010/main" val="1088377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Classroom Learning Technology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#13 again provides districts with their public, nonpublic and total enrollment numbers, along with their nonpublic percentage. This section will already be computed by the system; this is only here to assist districts when filling out their SSIP.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5AAEEC86-38F8-4037-9659-7D92B9E58C74}"/>
              </a:ext>
            </a:extLst>
          </p:cNvPr>
          <p:cNvPicPr>
            <a:picLocks noChangeAspect="1"/>
          </p:cNvPicPr>
          <p:nvPr/>
        </p:nvPicPr>
        <p:blipFill>
          <a:blip r:embed="rId3"/>
          <a:stretch>
            <a:fillRect/>
          </a:stretch>
        </p:blipFill>
        <p:spPr>
          <a:xfrm>
            <a:off x="1144037" y="3613733"/>
            <a:ext cx="9910815" cy="1329064"/>
          </a:xfrm>
          <a:prstGeom prst="rect">
            <a:avLst/>
          </a:prstGeom>
        </p:spPr>
      </p:pic>
    </p:spTree>
    <p:extLst>
      <p:ext uri="{BB962C8B-B14F-4D97-AF65-F5344CB8AC3E}">
        <p14:creationId xmlns:p14="http://schemas.microsoft.com/office/powerpoint/2010/main" val="190361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036320" y="1148079"/>
            <a:ext cx="6727221" cy="652419"/>
          </a:xfrm>
        </p:spPr>
        <p:txBody>
          <a:bodyPr anchor="b">
            <a:normAutofit/>
          </a:bodyPr>
          <a:lstStyle/>
          <a:p>
            <a:r>
              <a:rPr lang="en-US" sz="4000" dirty="0"/>
              <a:t>Classroom Learning Technology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44097" y="1904905"/>
            <a:ext cx="9603274" cy="1214044"/>
          </a:xfrm>
        </p:spPr>
        <p:txBody>
          <a:bodyPr>
            <a:normAutofit lnSpcReduction="10000"/>
          </a:bodyPr>
          <a:lstStyle/>
          <a:p>
            <a:pPr>
              <a:buFont typeface="Wingdings" panose="05000000000000000000" pitchFamily="2" charset="2"/>
              <a:buChar char="Ø"/>
            </a:pPr>
            <a:r>
              <a:rPr lang="en-US" sz="2000" dirty="0"/>
              <a:t>Question #14 asks districts to complete their Public sub-allocation for each sub-category.  </a:t>
            </a:r>
          </a:p>
          <a:p>
            <a:pPr>
              <a:buFont typeface="Wingdings" panose="05000000000000000000" pitchFamily="2" charset="2"/>
              <a:buChar char="Ø"/>
            </a:pPr>
            <a:r>
              <a:rPr lang="en-US" sz="2000" dirty="0"/>
              <a:t>The system will use those sub-allocations to estimate the nonpublic loan amount by sub-category based on the enrollment figures in #13 and sum to the total nonpublic loan share attributable to Classroom Learning Technology.</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3A30D84-C2FB-49FE-A22D-C823658B513D}"/>
              </a:ext>
            </a:extLst>
          </p:cNvPr>
          <p:cNvPicPr>
            <a:picLocks noChangeAspect="1"/>
          </p:cNvPicPr>
          <p:nvPr/>
        </p:nvPicPr>
        <p:blipFill>
          <a:blip r:embed="rId3"/>
          <a:stretch>
            <a:fillRect/>
          </a:stretch>
        </p:blipFill>
        <p:spPr>
          <a:xfrm>
            <a:off x="883141" y="3254010"/>
            <a:ext cx="10418828" cy="3096479"/>
          </a:xfrm>
          <a:prstGeom prst="rect">
            <a:avLst/>
          </a:prstGeom>
        </p:spPr>
      </p:pic>
    </p:spTree>
    <p:extLst>
      <p:ext uri="{BB962C8B-B14F-4D97-AF65-F5344CB8AC3E}">
        <p14:creationId xmlns:p14="http://schemas.microsoft.com/office/powerpoint/2010/main" val="1690645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231658"/>
            <a:ext cx="9603274" cy="2744563"/>
          </a:xfrm>
        </p:spPr>
        <p:txBody>
          <a:bodyPr>
            <a:normAutofit/>
          </a:bodyPr>
          <a:lstStyle/>
          <a:p>
            <a:pPr>
              <a:buFont typeface="Wingdings" panose="05000000000000000000" pitchFamily="2" charset="2"/>
              <a:buChar char="Ø"/>
            </a:pPr>
            <a:r>
              <a:rPr lang="en-US" sz="2000" dirty="0"/>
              <a:t>Question #1 asks districts to describe their plan to loan purchased hardware to </a:t>
            </a:r>
            <a:r>
              <a:rPr lang="en-US" sz="2000"/>
              <a:t>nonpublic school(</a:t>
            </a:r>
            <a:r>
              <a:rPr lang="en-US" sz="2000" dirty="0"/>
              <a:t>s) within the district. Please include the per-student loan amount and the technology requested. </a:t>
            </a:r>
          </a:p>
          <a:p>
            <a:endParaRPr lang="en-US" sz="2000" dirty="0"/>
          </a:p>
          <a:p>
            <a:pPr marL="0" indent="0">
              <a:buNone/>
            </a:pPr>
            <a:r>
              <a:rPr lang="en-US" sz="2000" dirty="0"/>
              <a:t>1.    Describe your plan to utilize SSBA funds to purchase devices and loan to the nonpublic schools within your district.  Please specify what devices have been requested by the nonpublic schools. If the nonpublic schools have not finalized requests, the district should provide the date nonpublic schools will submit the request by.</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74258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#2 asks districts to certify that they have conferred with their nonpublic school(s) and determined a date they must request technology. #2a asks districts to provide the date nonpublic schools must request the items. </a:t>
            </a:r>
          </a:p>
          <a:p>
            <a:endParaRPr lang="en-US" sz="2000" dirty="0"/>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E76B5A2-967E-4732-8432-EAED56EBAA1E}"/>
              </a:ext>
            </a:extLst>
          </p:cNvPr>
          <p:cNvPicPr>
            <a:picLocks noChangeAspect="1"/>
          </p:cNvPicPr>
          <p:nvPr/>
        </p:nvPicPr>
        <p:blipFill rotWithShape="1">
          <a:blip r:embed="rId3"/>
          <a:srcRect b="16405"/>
          <a:stretch/>
        </p:blipFill>
        <p:spPr>
          <a:xfrm>
            <a:off x="1053261" y="3340099"/>
            <a:ext cx="10001591" cy="2308861"/>
          </a:xfrm>
          <a:prstGeom prst="rect">
            <a:avLst/>
          </a:prstGeom>
        </p:spPr>
      </p:pic>
    </p:spTree>
    <p:extLst>
      <p:ext uri="{BB962C8B-B14F-4D97-AF65-F5344CB8AC3E}">
        <p14:creationId xmlns:p14="http://schemas.microsoft.com/office/powerpoint/2010/main" val="4060342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189720"/>
          </a:xfrm>
        </p:spPr>
        <p:txBody>
          <a:bodyPr>
            <a:normAutofit/>
          </a:bodyPr>
          <a:lstStyle/>
          <a:p>
            <a:pPr>
              <a:buFont typeface="Wingdings" panose="05000000000000000000" pitchFamily="2" charset="2"/>
              <a:buChar char="Ø"/>
            </a:pPr>
            <a:r>
              <a:rPr lang="en-US" sz="2000" dirty="0"/>
              <a:t>Question #3 again provides districts with their public, nonpublic and total enrollment numbers, along with their nonpublic percentage. This section will already be computed by the system; this is only here to assist districts when filling out their SSIP.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BD68FE4-D138-43EB-84C8-C991E7414288}"/>
              </a:ext>
            </a:extLst>
          </p:cNvPr>
          <p:cNvPicPr>
            <a:picLocks noChangeAspect="1"/>
          </p:cNvPicPr>
          <p:nvPr/>
        </p:nvPicPr>
        <p:blipFill>
          <a:blip r:embed="rId3"/>
          <a:stretch>
            <a:fillRect/>
          </a:stretch>
        </p:blipFill>
        <p:spPr>
          <a:xfrm>
            <a:off x="721360" y="3637280"/>
            <a:ext cx="10333492" cy="1574800"/>
          </a:xfrm>
          <a:prstGeom prst="rect">
            <a:avLst/>
          </a:prstGeom>
        </p:spPr>
      </p:pic>
    </p:spTree>
    <p:extLst>
      <p:ext uri="{BB962C8B-B14F-4D97-AF65-F5344CB8AC3E}">
        <p14:creationId xmlns:p14="http://schemas.microsoft.com/office/powerpoint/2010/main" val="38491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Changes to the SSIP</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3882120"/>
          </a:xfrm>
        </p:spPr>
        <p:txBody>
          <a:bodyPr>
            <a:normAutofit fontScale="92500"/>
          </a:bodyPr>
          <a:lstStyle/>
          <a:p>
            <a:pPr>
              <a:buFont typeface="Wingdings" panose="05000000000000000000" pitchFamily="2" charset="2"/>
              <a:buChar char="Ø"/>
            </a:pPr>
            <a:r>
              <a:rPr lang="en-US" sz="2400" dirty="0"/>
              <a:t>Questions added/altered to implement new, additional nonpublic educational technology loan requirement for certain transportable School Connectivity items.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Revised SSIP Sections </a:t>
            </a:r>
          </a:p>
          <a:p>
            <a:pPr lvl="1">
              <a:buFont typeface="Wingdings" panose="05000000000000000000" pitchFamily="2" charset="2"/>
              <a:buChar char="Ø"/>
            </a:pPr>
            <a:r>
              <a:rPr lang="en-US" dirty="0"/>
              <a:t>Overview				</a:t>
            </a:r>
          </a:p>
          <a:p>
            <a:pPr lvl="1">
              <a:buFont typeface="Wingdings" panose="05000000000000000000" pitchFamily="2" charset="2"/>
              <a:buChar char="Ø"/>
            </a:pPr>
            <a:r>
              <a:rPr lang="en-US" dirty="0"/>
              <a:t>School Connectivity	</a:t>
            </a:r>
          </a:p>
          <a:p>
            <a:pPr lvl="1">
              <a:buFont typeface="Wingdings" panose="05000000000000000000" pitchFamily="2" charset="2"/>
              <a:buChar char="Ø"/>
            </a:pPr>
            <a:r>
              <a:rPr lang="en-US" dirty="0"/>
              <a:t>Classroom Learning Technology </a:t>
            </a:r>
          </a:p>
          <a:p>
            <a:pPr>
              <a:buFont typeface="Wingdings" panose="05000000000000000000" pitchFamily="2" charset="2"/>
              <a:buChar char="Ø"/>
            </a:pPr>
            <a:endParaRPr lang="en-US" sz="2400" dirty="0"/>
          </a:p>
          <a:p>
            <a:pPr>
              <a:buFont typeface="Wingdings" panose="05000000000000000000" pitchFamily="2" charset="2"/>
              <a:buChar char="Ø"/>
            </a:pPr>
            <a:r>
              <a:rPr lang="en-US" sz="2400" dirty="0"/>
              <a:t>New SSIP Section</a:t>
            </a:r>
          </a:p>
          <a:p>
            <a:pPr lvl="1">
              <a:buFont typeface="Wingdings" panose="05000000000000000000" pitchFamily="2" charset="2"/>
              <a:buChar char="Ø"/>
            </a:pPr>
            <a:r>
              <a:rPr lang="en-US" dirty="0"/>
              <a:t>Nonpublic schools</a:t>
            </a:r>
          </a:p>
          <a:p>
            <a:pPr lvl="1">
              <a:buFont typeface="Wingdings" panose="05000000000000000000" pitchFamily="2" charset="2"/>
              <a:buChar char="Ø"/>
            </a:pPr>
            <a:endParaRPr lang="en-US" sz="1600" dirty="0"/>
          </a:p>
          <a:p>
            <a:pPr lvl="1"/>
            <a:endParaRPr lang="en-US" sz="1600" dirty="0"/>
          </a:p>
          <a:p>
            <a:endParaRPr lang="en-US" sz="2000" dirty="0"/>
          </a:p>
          <a:p>
            <a:pPr marL="457200" lvl="1" indent="0">
              <a:buNone/>
            </a:pPr>
            <a:endParaRPr lang="en-US" sz="1600" dirty="0"/>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880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640357" y="907033"/>
            <a:ext cx="4339621" cy="535531"/>
          </a:xfrm>
        </p:spPr>
        <p:txBody>
          <a:bodyPr wrap="square" anchor="b">
            <a:spAutoFit/>
          </a:bodyPr>
          <a:lstStyle/>
          <a:p>
            <a:r>
              <a:rPr lang="en-US" sz="32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690792" y="1452568"/>
            <a:ext cx="10803526" cy="2467855"/>
          </a:xfrm>
        </p:spPr>
        <p:txBody>
          <a:bodyPr wrap="square">
            <a:spAutoFit/>
          </a:bodyPr>
          <a:lstStyle/>
          <a:p>
            <a:pPr>
              <a:buFont typeface="Wingdings" panose="05000000000000000000" pitchFamily="2" charset="2"/>
              <a:buChar char="Ø"/>
            </a:pPr>
            <a:r>
              <a:rPr lang="en-US" sz="1700" dirty="0"/>
              <a:t>Question #4 collects all of the data from the School Connectivity and Classroom Learning Technology Categories related to the nonpublic loan. This table will import the nonpublic allocation and the estimated per-pupil and total loan amount for each category.</a:t>
            </a:r>
          </a:p>
          <a:p>
            <a:pPr>
              <a:buFont typeface="Wingdings" panose="05000000000000000000" pitchFamily="2" charset="2"/>
              <a:buChar char="Ø"/>
            </a:pPr>
            <a:r>
              <a:rPr lang="en-US" sz="1700" dirty="0"/>
              <a:t>The optional entry, which should be entered </a:t>
            </a:r>
            <a:r>
              <a:rPr lang="en-US" sz="1700" b="1" u="sng" dirty="0"/>
              <a:t>only</a:t>
            </a:r>
            <a:r>
              <a:rPr lang="en-US" sz="1700" dirty="0"/>
              <a:t> in the cell in the </a:t>
            </a:r>
            <a:r>
              <a:rPr lang="en-US" sz="1700" b="1" u="sng" dirty="0"/>
              <a:t>bottom</a:t>
            </a:r>
            <a:r>
              <a:rPr lang="en-US" sz="1700" dirty="0"/>
              <a:t> row, is to allow for an additional loan amount out of the district’s SSBA allocation, if desired. However, as with each step of the nonpublic loan calculations, the cumulative loan amount across all categories and SSIPS can be </a:t>
            </a:r>
            <a:r>
              <a:rPr lang="en-US" sz="1700" u="sng" dirty="0"/>
              <a:t>no more than $250 per pupil in total.</a:t>
            </a:r>
            <a:endParaRPr lang="en-US" sz="1700" dirty="0"/>
          </a:p>
          <a:p>
            <a:pPr>
              <a:buFont typeface="Wingdings" panose="05000000000000000000" pitchFamily="2" charset="2"/>
              <a:buChar char="Ø"/>
            </a:pPr>
            <a:r>
              <a:rPr lang="en-US" sz="1700" dirty="0"/>
              <a:t>The table then will import the same data for previously approved plans, including any amount received from the $25 million supplemental nonpublic loan amount, if applicable. It will then provide the final total per-pupil and total nonpublic loan amounts.</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32EA4531-FA8C-4421-A529-035675A92161}"/>
              </a:ext>
            </a:extLst>
          </p:cNvPr>
          <p:cNvPicPr>
            <a:picLocks noChangeAspect="1"/>
          </p:cNvPicPr>
          <p:nvPr/>
        </p:nvPicPr>
        <p:blipFill>
          <a:blip r:embed="rId3"/>
          <a:stretch>
            <a:fillRect/>
          </a:stretch>
        </p:blipFill>
        <p:spPr>
          <a:xfrm>
            <a:off x="1160387" y="4035767"/>
            <a:ext cx="9294253" cy="2218327"/>
          </a:xfrm>
          <a:prstGeom prst="rect">
            <a:avLst/>
          </a:prstGeom>
        </p:spPr>
      </p:pic>
    </p:spTree>
    <p:extLst>
      <p:ext uri="{BB962C8B-B14F-4D97-AF65-F5344CB8AC3E}">
        <p14:creationId xmlns:p14="http://schemas.microsoft.com/office/powerpoint/2010/main" val="1285019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8"/>
            <a:ext cx="9603274" cy="1602699"/>
          </a:xfrm>
        </p:spPr>
        <p:txBody>
          <a:bodyPr>
            <a:normAutofit/>
          </a:bodyPr>
          <a:lstStyle/>
          <a:p>
            <a:pPr>
              <a:buFont typeface="Wingdings" panose="05000000000000000000" pitchFamily="2" charset="2"/>
              <a:buChar char="Ø"/>
            </a:pPr>
            <a:r>
              <a:rPr lang="en-US" sz="2000" dirty="0"/>
              <a:t>Question #5 will summarize the final per-pupil and total loan amounts from </a:t>
            </a:r>
            <a:r>
              <a:rPr lang="en-US" sz="2000" u="sng" dirty="0"/>
              <a:t>previously approved plans</a:t>
            </a:r>
            <a:r>
              <a:rPr lang="en-US" sz="2000" dirty="0"/>
              <a:t> and </a:t>
            </a:r>
            <a:r>
              <a:rPr lang="en-US" sz="2000" u="sng" dirty="0"/>
              <a:t>this plan</a:t>
            </a:r>
            <a:r>
              <a:rPr lang="en-US" sz="2000" dirty="0"/>
              <a:t>. The total amount of all nonpublic loan amounts are shown at the bottom and will be capped at $250 per pupil, total.</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1405"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572D5B75-1078-4BFE-961C-C1FE0AB775A4}"/>
              </a:ext>
            </a:extLst>
          </p:cNvPr>
          <p:cNvPicPr>
            <a:picLocks noChangeAspect="1"/>
          </p:cNvPicPr>
          <p:nvPr/>
        </p:nvPicPr>
        <p:blipFill>
          <a:blip r:embed="rId3"/>
          <a:stretch>
            <a:fillRect/>
          </a:stretch>
        </p:blipFill>
        <p:spPr>
          <a:xfrm>
            <a:off x="650476" y="3493860"/>
            <a:ext cx="10751903" cy="1880780"/>
          </a:xfrm>
          <a:prstGeom prst="rect">
            <a:avLst/>
          </a:prstGeom>
        </p:spPr>
      </p:pic>
    </p:spTree>
    <p:extLst>
      <p:ext uri="{BB962C8B-B14F-4D97-AF65-F5344CB8AC3E}">
        <p14:creationId xmlns:p14="http://schemas.microsoft.com/office/powerpoint/2010/main" val="1941858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966495" y="1099294"/>
            <a:ext cx="9603274" cy="590931"/>
          </a:xfrm>
        </p:spPr>
        <p:txBody>
          <a:bodyPr anchor="b">
            <a:spAutoFit/>
          </a:bodyPr>
          <a:lstStyle/>
          <a:p>
            <a:r>
              <a:rPr lang="en-US" sz="3600" dirty="0"/>
              <a:t>Nonpublic Schools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137114" y="1826301"/>
            <a:ext cx="9603274" cy="1602699"/>
          </a:xfrm>
        </p:spPr>
        <p:txBody>
          <a:bodyPr>
            <a:normAutofit/>
          </a:bodyPr>
          <a:lstStyle/>
          <a:p>
            <a:pPr>
              <a:buFont typeface="Wingdings" panose="05000000000000000000" pitchFamily="2" charset="2"/>
              <a:buChar char="Ø"/>
            </a:pPr>
            <a:r>
              <a:rPr lang="en-US" sz="2000" dirty="0"/>
              <a:t>Question #6 asks districts to identify those expenditures in the school connectivity and classroom technology categories that are for nonpublic use. Districts must include the item, quantity, cost and total cost of each item.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2916982" y="6137275"/>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8A57ABB-86FE-40B2-A23A-FCF1AFEA237B}"/>
              </a:ext>
            </a:extLst>
          </p:cNvPr>
          <p:cNvPicPr>
            <a:picLocks noChangeAspect="1"/>
          </p:cNvPicPr>
          <p:nvPr/>
        </p:nvPicPr>
        <p:blipFill>
          <a:blip r:embed="rId3"/>
          <a:stretch>
            <a:fillRect/>
          </a:stretch>
        </p:blipFill>
        <p:spPr>
          <a:xfrm>
            <a:off x="2077287" y="2969084"/>
            <a:ext cx="7381689" cy="2994836"/>
          </a:xfrm>
          <a:prstGeom prst="rect">
            <a:avLst/>
          </a:prstGeom>
        </p:spPr>
      </p:pic>
    </p:spTree>
    <p:extLst>
      <p:ext uri="{BB962C8B-B14F-4D97-AF65-F5344CB8AC3E}">
        <p14:creationId xmlns:p14="http://schemas.microsoft.com/office/powerpoint/2010/main" val="3362925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433689" y="790658"/>
            <a:ext cx="4900311" cy="424732"/>
          </a:xfrm>
        </p:spPr>
        <p:txBody>
          <a:bodyPr wrap="square" anchor="b">
            <a:spAutoFit/>
          </a:bodyPr>
          <a:lstStyle/>
          <a:p>
            <a:r>
              <a:rPr lang="en-US" sz="2400" dirty="0">
                <a:latin typeface="+mn-lt"/>
              </a:rPr>
              <a:t>Eligible Nonpublic Expenditures</a:t>
            </a:r>
            <a:endParaRPr lang="en-US" sz="3200" dirty="0">
              <a:latin typeface="+mn-lt"/>
            </a:endParaRP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918845" y="1257176"/>
            <a:ext cx="10119360" cy="1310183"/>
          </a:xfrm>
        </p:spPr>
        <p:txBody>
          <a:bodyPr>
            <a:normAutofit/>
          </a:bodyPr>
          <a:lstStyle/>
          <a:p>
            <a:pPr>
              <a:lnSpc>
                <a:spcPct val="110000"/>
              </a:lnSpc>
              <a:buFont typeface="Wingdings" panose="05000000000000000000" pitchFamily="2" charset="2"/>
              <a:buChar char="Ø"/>
            </a:pPr>
            <a:r>
              <a:rPr lang="en-US" sz="1600" dirty="0"/>
              <a:t>While the calculation of the total amount of a nonpublic school’s loan is based upon the specific items the public school district plans to purchase for its students, in both School Connectivity and Classroom Learning Technology, </a:t>
            </a:r>
            <a:r>
              <a:rPr lang="en-US" sz="1600" u="sng" dirty="0"/>
              <a:t>the nonpublic schools can request any eligible item (other than non-transportable equipment) under both categories. </a:t>
            </a:r>
            <a:endParaRPr lang="en-US" sz="1600" dirty="0"/>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230B4A3D-7948-4747-A7F6-15FA775F7ADE}"/>
              </a:ext>
            </a:extLst>
          </p:cNvPr>
          <p:cNvGraphicFramePr>
            <a:graphicFrameLocks noGrp="1"/>
          </p:cNvGraphicFramePr>
          <p:nvPr/>
        </p:nvGraphicFramePr>
        <p:xfrm>
          <a:off x="3009900" y="2609145"/>
          <a:ext cx="5937250" cy="3627120"/>
        </p:xfrm>
        <a:graphic>
          <a:graphicData uri="http://schemas.openxmlformats.org/drawingml/2006/table">
            <a:tbl>
              <a:tblPr firstRow="1" firstCol="1" bandRow="1"/>
              <a:tblGrid>
                <a:gridCol w="2871470">
                  <a:extLst>
                    <a:ext uri="{9D8B030D-6E8A-4147-A177-3AD203B41FA5}">
                      <a16:colId xmlns:a16="http://schemas.microsoft.com/office/drawing/2014/main" val="3202196109"/>
                    </a:ext>
                  </a:extLst>
                </a:gridCol>
                <a:gridCol w="3065780">
                  <a:extLst>
                    <a:ext uri="{9D8B030D-6E8A-4147-A177-3AD203B41FA5}">
                      <a16:colId xmlns:a16="http://schemas.microsoft.com/office/drawing/2014/main" val="753324986"/>
                    </a:ext>
                  </a:extLst>
                </a:gridCol>
              </a:tblGrid>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Antennas - Attached</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Mice, headphones &amp; keyboards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4039018"/>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Cables &amp; connectors - Integral to Hardware</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Modules &amp; components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506690"/>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Cameras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Mounting equipment &amp; stands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875941"/>
                  </a:ext>
                </a:extLst>
              </a:tr>
              <a:tr h="259080">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Carts and cabinets- Charging &amp; storage</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Power supply, connectors &amp; backup</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381966"/>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Chromebooks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Printers (non-3D)</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9843512"/>
                  </a:ext>
                </a:extLst>
              </a:tr>
              <a:tr h="259080">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Computer servers</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3D printers &amp; laser engravers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6262541"/>
                  </a:ext>
                </a:extLst>
              </a:tr>
              <a:tr h="259080">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Controllers</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Projectors</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52235844"/>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Desktop computers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Robotics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44990131"/>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Firewalls/security appliances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Routers/gateway appliances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64265937"/>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Hardware extended warranties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Storage devices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9195572"/>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Indoor or Outdoor wireless access points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Switches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1199611"/>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Interactive whiteboards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Tablet computers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5779946"/>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Laptop computers</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Other costs (Transportable only)</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1144827"/>
                  </a:ext>
                </a:extLst>
              </a:tr>
              <a:tr h="259080">
                <a:tc>
                  <a:txBody>
                    <a:bodyPr/>
                    <a:lstStyle/>
                    <a:p>
                      <a:pPr marL="0" marR="0" algn="just"/>
                      <a:r>
                        <a:rPr lang="en-US" sz="1100">
                          <a:solidFill>
                            <a:srgbClr val="000000"/>
                          </a:solidFill>
                          <a:effectLst/>
                          <a:latin typeface="Calibri" panose="020F0502020204030204" pitchFamily="34" charset="0"/>
                          <a:ea typeface="Times New Roman" panose="02020603050405020304" pitchFamily="18" charset="0"/>
                        </a:rPr>
                        <a:t>Machinery</a:t>
                      </a:r>
                      <a:endParaRPr lang="en-US" sz="110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100" dirty="0">
                          <a:solidFill>
                            <a:srgbClr val="000000"/>
                          </a:solidFill>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2243522"/>
                  </a:ext>
                </a:extLst>
              </a:tr>
            </a:tbl>
          </a:graphicData>
        </a:graphic>
      </p:graphicFrame>
      <p:sp>
        <p:nvSpPr>
          <p:cNvPr id="8" name="Rectangle 2">
            <a:extLst>
              <a:ext uri="{FF2B5EF4-FFF2-40B4-BE49-F238E27FC236}">
                <a16:creationId xmlns:a16="http://schemas.microsoft.com/office/drawing/2014/main" id="{F7566041-66F8-43CC-94AD-70A18B2E485C}"/>
              </a:ext>
            </a:extLst>
          </p:cNvPr>
          <p:cNvSpPr>
            <a:spLocks noChangeArrowheads="1"/>
          </p:cNvSpPr>
          <p:nvPr/>
        </p:nvSpPr>
        <p:spPr bwMode="auto">
          <a:xfrm>
            <a:off x="1617328" y="21519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Eligible Nonpublic Items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160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1012662"/>
          </a:xfrm>
        </p:spPr>
        <p:txBody>
          <a:bodyPr anchor="b">
            <a:normAutofit/>
          </a:bodyPr>
          <a:lstStyle/>
          <a:p>
            <a:r>
              <a:rPr lang="en-US" sz="4000" dirty="0"/>
              <a:t>Overview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8" y="2150379"/>
            <a:ext cx="9603274" cy="1073925"/>
          </a:xfrm>
        </p:spPr>
        <p:txBody>
          <a:bodyPr>
            <a:normAutofit/>
          </a:bodyPr>
          <a:lstStyle/>
          <a:p>
            <a:pPr>
              <a:buFont typeface="Wingdings" panose="05000000000000000000" pitchFamily="2" charset="2"/>
              <a:buChar char="Ø"/>
            </a:pPr>
            <a:r>
              <a:rPr lang="en-US" sz="2000" dirty="0"/>
              <a:t>Question #5 asks districts if they contain nonpublic schools. #5a also requires districts to identify those nonpublic schools that have closed or moved since 2014-2015, including the enrollment number and  their old and new locations.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4" name="Picture 3">
            <a:extLst>
              <a:ext uri="{FF2B5EF4-FFF2-40B4-BE49-F238E27FC236}">
                <a16:creationId xmlns:a16="http://schemas.microsoft.com/office/drawing/2014/main" id="{9714ED58-C554-42AD-AA24-8065BF5DB79F}"/>
              </a:ext>
            </a:extLst>
          </p:cNvPr>
          <p:cNvPicPr>
            <a:picLocks noChangeAspect="1"/>
          </p:cNvPicPr>
          <p:nvPr/>
        </p:nvPicPr>
        <p:blipFill>
          <a:blip r:embed="rId2"/>
          <a:stretch>
            <a:fillRect/>
          </a:stretch>
        </p:blipFill>
        <p:spPr>
          <a:xfrm>
            <a:off x="654712" y="3429000"/>
            <a:ext cx="10882575" cy="1741211"/>
          </a:xfrm>
          <a:prstGeom prst="rect">
            <a:avLst/>
          </a:prstGeom>
        </p:spPr>
      </p:pic>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572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177259" y="927100"/>
            <a:ext cx="9603274" cy="860940"/>
          </a:xfrm>
        </p:spPr>
        <p:txBody>
          <a:bodyPr anchor="b">
            <a:normAutofit/>
          </a:bodyPr>
          <a:lstStyle/>
          <a:p>
            <a:r>
              <a:rPr lang="en-US" sz="4000" dirty="0"/>
              <a:t>Overview</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044501" y="1955876"/>
            <a:ext cx="10102996" cy="1986984"/>
          </a:xfrm>
        </p:spPr>
        <p:txBody>
          <a:bodyPr>
            <a:normAutofit/>
          </a:bodyPr>
          <a:lstStyle/>
          <a:p>
            <a:pPr>
              <a:spcBef>
                <a:spcPts val="600"/>
              </a:spcBef>
              <a:spcAft>
                <a:spcPts val="1200"/>
              </a:spcAft>
              <a:buFont typeface="Wingdings" panose="05000000000000000000" pitchFamily="2" charset="2"/>
              <a:buChar char="Ø"/>
            </a:pPr>
            <a:r>
              <a:rPr lang="en-US" sz="1800" dirty="0"/>
              <a:t>Question #12 provides districts with their public, nonpublic and total enrollment numbers, along with their nonpublic percentage. This section will already be computed by the system based on the official data on file with the Department; it will not be editable. </a:t>
            </a:r>
          </a:p>
          <a:p>
            <a:pPr>
              <a:spcBef>
                <a:spcPts val="1200"/>
              </a:spcBef>
              <a:spcAft>
                <a:spcPts val="1200"/>
              </a:spcAft>
              <a:buFont typeface="Wingdings" panose="05000000000000000000" pitchFamily="2" charset="2"/>
              <a:buChar char="Ø"/>
            </a:pPr>
            <a:r>
              <a:rPr lang="en-US" sz="1800" dirty="0"/>
              <a:t> If there are questions regarding the data displayed, please review the Office of Information Technology Services’ website </a:t>
            </a:r>
            <a:r>
              <a:rPr lang="en-US" sz="1800" dirty="0">
                <a:solidFill>
                  <a:srgbClr val="0033CC"/>
                </a:solidFill>
                <a:hlinkClick r:id="rId2">
                  <a:extLst>
                    <a:ext uri="{A12FA001-AC4F-418D-AE19-62706E023703}">
                      <ahyp:hlinkClr xmlns:ahyp="http://schemas.microsoft.com/office/drawing/2018/hyperlinkcolor" val="tx"/>
                    </a:ext>
                  </a:extLst>
                </a:hlinkClick>
              </a:rPr>
              <a:t>http://www.p12.nysed.gov/irs/</a:t>
            </a:r>
            <a:r>
              <a:rPr lang="en-US" sz="1800" dirty="0">
                <a:solidFill>
                  <a:srgbClr val="0033CC"/>
                </a:solidFill>
              </a:rPr>
              <a:t>.</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6781BAC4-EEE1-4F9E-819E-6A2832B8A31E}"/>
              </a:ext>
            </a:extLst>
          </p:cNvPr>
          <p:cNvPicPr>
            <a:picLocks noChangeAspect="1"/>
          </p:cNvPicPr>
          <p:nvPr/>
        </p:nvPicPr>
        <p:blipFill>
          <a:blip r:embed="rId4"/>
          <a:stretch>
            <a:fillRect/>
          </a:stretch>
        </p:blipFill>
        <p:spPr>
          <a:xfrm>
            <a:off x="1248049" y="4165017"/>
            <a:ext cx="9695899" cy="1314744"/>
          </a:xfrm>
          <a:prstGeom prst="rect">
            <a:avLst/>
          </a:prstGeom>
        </p:spPr>
      </p:pic>
    </p:spTree>
    <p:extLst>
      <p:ext uri="{BB962C8B-B14F-4D97-AF65-F5344CB8AC3E}">
        <p14:creationId xmlns:p14="http://schemas.microsoft.com/office/powerpoint/2010/main" val="2619697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360139" y="950397"/>
            <a:ext cx="9603274" cy="653174"/>
          </a:xfrm>
        </p:spPr>
        <p:txBody>
          <a:bodyPr anchor="b">
            <a:normAutofit/>
          </a:bodyPr>
          <a:lstStyle/>
          <a:p>
            <a:r>
              <a:rPr lang="en-US" sz="3600" dirty="0"/>
              <a:t>Overview</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380457" y="1626868"/>
            <a:ext cx="9603275" cy="1395311"/>
          </a:xfrm>
        </p:spPr>
        <p:txBody>
          <a:bodyPr>
            <a:normAutofit fontScale="92500"/>
          </a:bodyPr>
          <a:lstStyle/>
          <a:p>
            <a:pPr>
              <a:lnSpc>
                <a:spcPct val="110000"/>
              </a:lnSpc>
              <a:buFont typeface="Wingdings" panose="05000000000000000000" pitchFamily="2" charset="2"/>
              <a:buChar char="Ø"/>
            </a:pPr>
            <a:r>
              <a:rPr lang="en-US" sz="1800" dirty="0"/>
              <a:t>Question #13 will automatically populate the sub-allocation amounts by category, based on the entries in each category, now including the new category for nonpublics. The system will compare the amount that is allocated in each category budget table to the expenditures total, and the difference between the two columns will identify any data entry errors which need to be resolved prior to submitting the Plan.</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AD8577F9-E88F-4BDE-84CB-B8EA8FD043BF}"/>
              </a:ext>
            </a:extLst>
          </p:cNvPr>
          <p:cNvPicPr>
            <a:picLocks noChangeAspect="1"/>
          </p:cNvPicPr>
          <p:nvPr/>
        </p:nvPicPr>
        <p:blipFill>
          <a:blip r:embed="rId3"/>
          <a:stretch>
            <a:fillRect/>
          </a:stretch>
        </p:blipFill>
        <p:spPr>
          <a:xfrm>
            <a:off x="1451578" y="3195204"/>
            <a:ext cx="8534400" cy="2951608"/>
          </a:xfrm>
          <a:prstGeom prst="rect">
            <a:avLst/>
          </a:prstGeom>
        </p:spPr>
      </p:pic>
      <p:sp>
        <p:nvSpPr>
          <p:cNvPr id="6" name="Oval 5">
            <a:extLst>
              <a:ext uri="{FF2B5EF4-FFF2-40B4-BE49-F238E27FC236}">
                <a16:creationId xmlns:a16="http://schemas.microsoft.com/office/drawing/2014/main" id="{62001EF1-2D08-480D-BE32-97C75DE88E57}"/>
              </a:ext>
            </a:extLst>
          </p:cNvPr>
          <p:cNvSpPr/>
          <p:nvPr/>
        </p:nvSpPr>
        <p:spPr>
          <a:xfrm>
            <a:off x="1559528" y="5608662"/>
            <a:ext cx="8318500" cy="365125"/>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4686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525129" y="643890"/>
            <a:ext cx="3526821" cy="571500"/>
          </a:xfrm>
        </p:spPr>
        <p:txBody>
          <a:bodyPr anchor="b">
            <a:noAutofit/>
          </a:bodyPr>
          <a:lstStyle/>
          <a:p>
            <a:r>
              <a:rPr lang="en-US" sz="32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209040" y="1298962"/>
            <a:ext cx="9164320" cy="852983"/>
          </a:xfrm>
        </p:spPr>
        <p:txBody>
          <a:bodyPr>
            <a:normAutofit/>
          </a:bodyPr>
          <a:lstStyle/>
          <a:p>
            <a:pPr>
              <a:buFont typeface="Wingdings" panose="05000000000000000000" pitchFamily="2" charset="2"/>
              <a:buChar char="Ø"/>
            </a:pPr>
            <a:r>
              <a:rPr lang="en-US" sz="1800" dirty="0"/>
              <a:t>Districts must now differentiate those expenditures that are </a:t>
            </a:r>
            <a:r>
              <a:rPr lang="en-US" sz="1800" u="sng" dirty="0"/>
              <a:t>loanable</a:t>
            </a:r>
            <a:r>
              <a:rPr lang="en-US" sz="1800" dirty="0"/>
              <a:t> (transportable) and those that are </a:t>
            </a:r>
            <a:r>
              <a:rPr lang="en-US" sz="1800" u="sng" dirty="0"/>
              <a:t>non-loanable</a:t>
            </a:r>
            <a:r>
              <a:rPr lang="en-US" sz="1800" dirty="0"/>
              <a:t> (fixed assets.) The loanable expenditures will be included in the final calculation of the nonpublic loan amount in the new section.</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2">
            <a:extLst>
              <a:ext uri="{FF2B5EF4-FFF2-40B4-BE49-F238E27FC236}">
                <a16:creationId xmlns:a16="http://schemas.microsoft.com/office/drawing/2014/main" id="{F7566041-66F8-43CC-94AD-70A18B2E485C}"/>
              </a:ext>
            </a:extLst>
          </p:cNvPr>
          <p:cNvSpPr>
            <a:spLocks noChangeArrowheads="1"/>
          </p:cNvSpPr>
          <p:nvPr/>
        </p:nvSpPr>
        <p:spPr bwMode="auto">
          <a:xfrm>
            <a:off x="1617328" y="215194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Arial" panose="020B0604020202020204" pitchFamily="34" charset="0"/>
                <a:ea typeface="Calibri" panose="020F0502020204030204" pitchFamily="34" charset="0"/>
              </a:rPr>
              <a:t>Eligible Nonpublic Items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3">
            <a:extLst>
              <a:ext uri="{FF2B5EF4-FFF2-40B4-BE49-F238E27FC236}">
                <a16:creationId xmlns:a16="http://schemas.microsoft.com/office/drawing/2014/main" id="{9D0B9CEC-0FC2-4351-ADB5-8300E1F7D786}"/>
              </a:ext>
            </a:extLst>
          </p:cNvPr>
          <p:cNvSpPr/>
          <p:nvPr/>
        </p:nvSpPr>
        <p:spPr>
          <a:xfrm>
            <a:off x="1923875" y="2600925"/>
            <a:ext cx="6532228" cy="3535327"/>
          </a:xfrm>
          <a:prstGeom prst="rect">
            <a:avLst/>
          </a:prstGeom>
        </p:spPr>
        <p:txBody>
          <a:bodyPr wrap="square">
            <a:spAutoFit/>
          </a:bodyPr>
          <a:lstStyle/>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Computer Servers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Storage devices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Routers/Gateway Appliances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Firewalls/Security devices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Switches</a:t>
            </a:r>
            <a:r>
              <a:rPr lang="en-US" sz="1400" dirty="0">
                <a:latin typeface="Arial" panose="020B060402020202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Wireless Access Points and Attached Antennae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Controllers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Modules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Transceivers</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300"/>
              </a:spcAft>
              <a:buSzPts val="1000"/>
              <a:buFont typeface="Symbol" panose="05050102010706020507" pitchFamily="18" charset="2"/>
              <a:buChar char=""/>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1600" dirty="0">
                <a:latin typeface="Times New Roman" panose="02020603050405020304" pitchFamily="18" charset="0"/>
                <a:ea typeface="Times New Roman" panose="02020603050405020304" pitchFamily="18" charset="0"/>
                <a:cs typeface="Times New Roman" panose="02020603050405020304" pitchFamily="18" charset="0"/>
              </a:rPr>
              <a:t>Power supply devices, connectors, terminals and power cords </a:t>
            </a:r>
            <a:r>
              <a:rPr lang="en-US" sz="16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purchased specifically for an SSBA device included in the current application.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8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451579" y="950397"/>
            <a:ext cx="9603274" cy="571500"/>
          </a:xfrm>
        </p:spPr>
        <p:txBody>
          <a:bodyPr anchor="b">
            <a:normAutofit fontScale="90000"/>
          </a:bodyPr>
          <a:lstStyle/>
          <a:p>
            <a:r>
              <a:rPr lang="en-US" sz="4000" dirty="0"/>
              <a:t>School Connectivity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27E64899-CD66-497B-9385-506AF3AEF00A}"/>
              </a:ext>
            </a:extLst>
          </p:cNvPr>
          <p:cNvGraphicFramePr>
            <a:graphicFrameLocks noGrp="1"/>
          </p:cNvGraphicFramePr>
          <p:nvPr>
            <p:extLst>
              <p:ext uri="{D42A27DB-BD31-4B8C-83A1-F6EECF244321}">
                <p14:modId xmlns:p14="http://schemas.microsoft.com/office/powerpoint/2010/main" val="195028433"/>
              </p:ext>
            </p:extLst>
          </p:nvPr>
        </p:nvGraphicFramePr>
        <p:xfrm>
          <a:off x="2642509" y="3821099"/>
          <a:ext cx="6592483" cy="1883808"/>
        </p:xfrm>
        <a:graphic>
          <a:graphicData uri="http://schemas.openxmlformats.org/drawingml/2006/table">
            <a:tbl>
              <a:tblPr firstRow="1" firstCol="1" bandRow="1"/>
              <a:tblGrid>
                <a:gridCol w="3188365">
                  <a:extLst>
                    <a:ext uri="{9D8B030D-6E8A-4147-A177-3AD203B41FA5}">
                      <a16:colId xmlns:a16="http://schemas.microsoft.com/office/drawing/2014/main" val="920894948"/>
                    </a:ext>
                  </a:extLst>
                </a:gridCol>
                <a:gridCol w="3404118">
                  <a:extLst>
                    <a:ext uri="{9D8B030D-6E8A-4147-A177-3AD203B41FA5}">
                      <a16:colId xmlns:a16="http://schemas.microsoft.com/office/drawing/2014/main" val="1946315162"/>
                    </a:ext>
                  </a:extLst>
                </a:gridCol>
              </a:tblGrid>
              <a:tr h="470952">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Cabling/Fiber</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Installation</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406529"/>
                  </a:ext>
                </a:extLst>
              </a:tr>
              <a:tr h="470952">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Configuration fees</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Licenses</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3371666"/>
                  </a:ext>
                </a:extLst>
              </a:tr>
              <a:tr h="470952">
                <a:tc>
                  <a:txBody>
                    <a:bodyPr/>
                    <a:lstStyle/>
                    <a:p>
                      <a:pPr marL="0" marR="0" algn="just"/>
                      <a:r>
                        <a:rPr lang="en-US" sz="1600" baseline="0" dirty="0">
                          <a:solidFill>
                            <a:srgbClr val="000000"/>
                          </a:solidFill>
                          <a:effectLst/>
                          <a:latin typeface="Calibri" panose="020F0502020204030204" pitchFamily="34" charset="0"/>
                          <a:ea typeface="Times New Roman" panose="02020603050405020304" pitchFamily="18" charset="0"/>
                        </a:rPr>
                        <a:t>Construction</a:t>
                      </a:r>
                      <a:endParaRPr lang="en-US" sz="1600" baseline="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a:solidFill>
                            <a:srgbClr val="000000"/>
                          </a:solidFill>
                          <a:effectLst/>
                          <a:latin typeface="Calibri" panose="020F0502020204030204" pitchFamily="34" charset="0"/>
                          <a:ea typeface="Times New Roman" panose="02020603050405020304" pitchFamily="18" charset="0"/>
                        </a:rPr>
                        <a:t>Software</a:t>
                      </a:r>
                      <a:endParaRPr lang="en-US" sz="1600" baseline="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5751059"/>
                  </a:ext>
                </a:extLst>
              </a:tr>
              <a:tr h="470952">
                <a:tc>
                  <a:txBody>
                    <a:bodyPr/>
                    <a:lstStyle/>
                    <a:p>
                      <a:pPr marL="0" marR="0" algn="just"/>
                      <a:r>
                        <a:rPr lang="en-US" sz="1600" baseline="0" dirty="0">
                          <a:solidFill>
                            <a:srgbClr val="000000"/>
                          </a:solidFill>
                          <a:effectLst/>
                          <a:latin typeface="Calibri" panose="020F0502020204030204" pitchFamily="34" charset="0"/>
                          <a:ea typeface="Times New Roman" panose="02020603050405020304" pitchFamily="18" charset="0"/>
                        </a:rPr>
                        <a:t>Consultant fees</a:t>
                      </a:r>
                      <a:endParaRPr lang="en-US" sz="1600" baseline="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r>
                        <a:rPr lang="en-US" sz="1600" baseline="0" dirty="0">
                          <a:solidFill>
                            <a:srgbClr val="000000"/>
                          </a:solidFill>
                          <a:effectLst/>
                          <a:latin typeface="Calibri" panose="020F0502020204030204" pitchFamily="34" charset="0"/>
                          <a:ea typeface="Times New Roman" panose="02020603050405020304" pitchFamily="18" charset="0"/>
                        </a:rPr>
                        <a:t>Other operational costs</a:t>
                      </a:r>
                      <a:endParaRPr lang="en-US" sz="1600" baseline="0" dirty="0">
                        <a:effectLst/>
                        <a:latin typeface="Calibri" panose="020F0502020204030204" pitchFamily="34"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366400"/>
                  </a:ext>
                </a:extLst>
              </a:tr>
            </a:tbl>
          </a:graphicData>
        </a:graphic>
      </p:graphicFrame>
      <p:sp>
        <p:nvSpPr>
          <p:cNvPr id="5" name="Rectangle 1">
            <a:extLst>
              <a:ext uri="{FF2B5EF4-FFF2-40B4-BE49-F238E27FC236}">
                <a16:creationId xmlns:a16="http://schemas.microsoft.com/office/drawing/2014/main" id="{CA012273-669B-42EF-83BE-54E4BE3CA876}"/>
              </a:ext>
            </a:extLst>
          </p:cNvPr>
          <p:cNvSpPr>
            <a:spLocks noChangeArrowheads="1"/>
          </p:cNvSpPr>
          <p:nvPr/>
        </p:nvSpPr>
        <p:spPr bwMode="auto">
          <a:xfrm>
            <a:off x="2369863" y="2653518"/>
            <a:ext cx="7452273" cy="61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90000"/>
              </a:lnSpc>
              <a:spcBef>
                <a:spcPts val="600"/>
              </a:spcBef>
              <a:spcAft>
                <a:spcPct val="0"/>
              </a:spcAft>
              <a:buClrTx/>
              <a:buSzTx/>
              <a:buFontTx/>
              <a:buNone/>
              <a:tabLst/>
            </a:pPr>
            <a:r>
              <a:rPr kumimoji="0" lang="en-US" altLang="en-US" sz="1600" b="1" i="0" u="none" strike="noStrike" cap="none" normalizeH="0" baseline="0" dirty="0">
                <a:ln>
                  <a:noFill/>
                </a:ln>
                <a:solidFill>
                  <a:srgbClr val="000000"/>
                </a:solidFill>
                <a:effectLst/>
                <a:ea typeface="Calibri" panose="020F0502020204030204" pitchFamily="34" charset="0"/>
              </a:rPr>
              <a:t>Ineligible Nonpublic Items</a:t>
            </a:r>
          </a:p>
          <a:p>
            <a:pPr marL="0" marR="0" lvl="0" indent="0" algn="just" defTabSz="914400" rtl="0" eaLnBrk="0" fontAlgn="base" latinLnBrk="0" hangingPunct="0">
              <a:lnSpc>
                <a:spcPct val="90000"/>
              </a:lnSpc>
              <a:spcBef>
                <a:spcPts val="600"/>
              </a:spcBef>
              <a:spcAft>
                <a:spcPct val="0"/>
              </a:spcAft>
              <a:buClrTx/>
              <a:buSzTx/>
              <a:buFontTx/>
              <a:buNone/>
              <a:tabLst/>
            </a:pPr>
            <a:r>
              <a:rPr kumimoji="0" lang="en-US" altLang="en-US" sz="1600" b="0" i="0" u="none" strike="noStrike" cap="none" normalizeH="0" baseline="0" dirty="0">
                <a:ln>
                  <a:noFill/>
                </a:ln>
                <a:solidFill>
                  <a:srgbClr val="000000"/>
                </a:solidFill>
                <a:effectLst/>
                <a:ea typeface="Times New Roman" panose="02020603050405020304" pitchFamily="18" charset="0"/>
              </a:rPr>
              <a:t>Visit </a:t>
            </a:r>
            <a:r>
              <a:rPr kumimoji="0" lang="en-US" altLang="en-US" sz="1600" b="0" i="0" u="none" strike="noStrike" cap="none" normalizeH="0" baseline="0" dirty="0">
                <a:ln>
                  <a:noFill/>
                </a:ln>
                <a:effectLst/>
                <a:ea typeface="Times New Roman" panose="02020603050405020304" pitchFamily="18" charset="0"/>
                <a:hlinkClick r:id="rId3">
                  <a:extLst>
                    <a:ext uri="{A12FA001-AC4F-418D-AE19-62706E023703}">
                      <ahyp:hlinkClr xmlns:ahyp="http://schemas.microsoft.com/office/drawing/2018/hyperlinkcolor" val="tx"/>
                    </a:ext>
                  </a:extLst>
                </a:hlinkClick>
              </a:rPr>
              <a:t>http://www.p12.nysed.gov/mgtserv/smart_schools/</a:t>
            </a:r>
            <a:r>
              <a:rPr kumimoji="0" lang="en-US" altLang="en-US" sz="1600" b="0" i="0" u="none" strike="noStrike" cap="none" normalizeH="0" baseline="0" dirty="0">
                <a:ln>
                  <a:noFill/>
                </a:ln>
                <a:effectLst/>
                <a:ea typeface="Times New Roman" panose="02020603050405020304" pitchFamily="18" charset="0"/>
              </a:rPr>
              <a:t> </a:t>
            </a:r>
            <a:r>
              <a:rPr kumimoji="0" lang="en-US" altLang="en-US" sz="1600" b="0" i="0" u="none" strike="noStrike" cap="none" normalizeH="0" baseline="0" dirty="0">
                <a:ln>
                  <a:noFill/>
                </a:ln>
                <a:solidFill>
                  <a:srgbClr val="000000"/>
                </a:solidFill>
                <a:effectLst/>
                <a:ea typeface="Times New Roman" panose="02020603050405020304" pitchFamily="18" charset="0"/>
              </a:rPr>
              <a:t>for additional information</a:t>
            </a:r>
            <a:endParaRPr kumimoji="0" lang="en-US" altLang="en-US" sz="2400" b="0" i="0" u="none" strike="noStrike" cap="none" normalizeH="0" baseline="0" dirty="0">
              <a:ln>
                <a:noFill/>
              </a:ln>
              <a:solidFill>
                <a:schemeClr val="tx1"/>
              </a:solidFill>
              <a:effectLst/>
            </a:endParaRPr>
          </a:p>
        </p:txBody>
      </p:sp>
      <p:sp>
        <p:nvSpPr>
          <p:cNvPr id="11" name="Content Placeholder 2">
            <a:extLst>
              <a:ext uri="{FF2B5EF4-FFF2-40B4-BE49-F238E27FC236}">
                <a16:creationId xmlns:a16="http://schemas.microsoft.com/office/drawing/2014/main" id="{A5A5D871-C707-4C3A-8BE3-3B4375934C51}"/>
              </a:ext>
            </a:extLst>
          </p:cNvPr>
          <p:cNvSpPr txBox="1">
            <a:spLocks/>
          </p:cNvSpPr>
          <p:nvPr/>
        </p:nvSpPr>
        <p:spPr>
          <a:xfrm>
            <a:off x="1356590" y="1594566"/>
            <a:ext cx="9164320" cy="8529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Ø"/>
            </a:pPr>
            <a:r>
              <a:rPr lang="en-US" sz="1800" dirty="0"/>
              <a:t>Districts must now differentiate those expenditures that are </a:t>
            </a:r>
            <a:r>
              <a:rPr lang="en-US" sz="1800" u="sng" dirty="0"/>
              <a:t>loanable</a:t>
            </a:r>
            <a:r>
              <a:rPr lang="en-US" sz="1800" dirty="0"/>
              <a:t> (transportable) and those that are </a:t>
            </a:r>
            <a:r>
              <a:rPr lang="en-US" sz="1800" u="sng" dirty="0"/>
              <a:t>non-loanable</a:t>
            </a:r>
            <a:r>
              <a:rPr lang="en-US" sz="1800" dirty="0"/>
              <a:t> (fixed assets.) The loanable expenditures will be included in the final calculation of the nonpublic loan amount in the new section.</a:t>
            </a:r>
          </a:p>
        </p:txBody>
      </p:sp>
    </p:spTree>
    <p:extLst>
      <p:ext uri="{BB962C8B-B14F-4D97-AF65-F5344CB8AC3E}">
        <p14:creationId xmlns:p14="http://schemas.microsoft.com/office/powerpoint/2010/main" val="156007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137114" y="783990"/>
            <a:ext cx="9603274" cy="1012662"/>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87780" y="2020015"/>
            <a:ext cx="9530871" cy="886937"/>
          </a:xfrm>
        </p:spPr>
        <p:txBody>
          <a:bodyPr>
            <a:normAutofit lnSpcReduction="10000"/>
          </a:bodyPr>
          <a:lstStyle/>
          <a:p>
            <a:pPr>
              <a:buFont typeface="Wingdings" panose="05000000000000000000" pitchFamily="2" charset="2"/>
              <a:buChar char="Ø"/>
            </a:pPr>
            <a:r>
              <a:rPr lang="en-US" sz="2000" dirty="0"/>
              <a:t>Question #9 asks for those that are l</a:t>
            </a:r>
            <a:r>
              <a:rPr lang="en-US" sz="2000" u="sng" dirty="0"/>
              <a:t>oanable</a:t>
            </a:r>
            <a:r>
              <a:rPr lang="en-US" sz="2000" dirty="0"/>
              <a:t> (which will be used to calculate the nonpublic loan amount) and asks districts to specify the item, quantity, cost and total cost of all items.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7CF575A9-9D55-445F-B6D2-A1CCE0CADE9E}"/>
              </a:ext>
            </a:extLst>
          </p:cNvPr>
          <p:cNvPicPr>
            <a:picLocks noChangeAspect="1"/>
          </p:cNvPicPr>
          <p:nvPr/>
        </p:nvPicPr>
        <p:blipFill>
          <a:blip r:embed="rId3"/>
          <a:stretch>
            <a:fillRect/>
          </a:stretch>
        </p:blipFill>
        <p:spPr>
          <a:xfrm>
            <a:off x="1376301" y="3152779"/>
            <a:ext cx="9439398" cy="2921231"/>
          </a:xfrm>
          <a:prstGeom prst="rect">
            <a:avLst/>
          </a:prstGeom>
        </p:spPr>
      </p:pic>
    </p:spTree>
    <p:extLst>
      <p:ext uri="{BB962C8B-B14F-4D97-AF65-F5344CB8AC3E}">
        <p14:creationId xmlns:p14="http://schemas.microsoft.com/office/powerpoint/2010/main" val="2100291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8D97B-6878-4131-914B-3C85E1237A2C}"/>
              </a:ext>
            </a:extLst>
          </p:cNvPr>
          <p:cNvSpPr>
            <a:spLocks noGrp="1"/>
          </p:cNvSpPr>
          <p:nvPr>
            <p:ph type="title"/>
          </p:nvPr>
        </p:nvSpPr>
        <p:spPr>
          <a:xfrm>
            <a:off x="1137147" y="797400"/>
            <a:ext cx="9603274" cy="767532"/>
          </a:xfrm>
        </p:spPr>
        <p:txBody>
          <a:bodyPr anchor="b">
            <a:normAutofit/>
          </a:bodyPr>
          <a:lstStyle/>
          <a:p>
            <a:r>
              <a:rPr lang="en-US" sz="4000" dirty="0"/>
              <a:t>School Connectivity </a:t>
            </a:r>
          </a:p>
        </p:txBody>
      </p:sp>
      <p:sp>
        <p:nvSpPr>
          <p:cNvPr id="3" name="Content Placeholder 2">
            <a:extLst>
              <a:ext uri="{FF2B5EF4-FFF2-40B4-BE49-F238E27FC236}">
                <a16:creationId xmlns:a16="http://schemas.microsoft.com/office/drawing/2014/main" id="{9641A7C8-EE1D-4002-8838-101C447ADA66}"/>
              </a:ext>
            </a:extLst>
          </p:cNvPr>
          <p:cNvSpPr>
            <a:spLocks noGrp="1"/>
          </p:cNvSpPr>
          <p:nvPr>
            <p:ph idx="1"/>
          </p:nvPr>
        </p:nvSpPr>
        <p:spPr>
          <a:xfrm>
            <a:off x="1451579" y="1564932"/>
            <a:ext cx="9603274" cy="1486132"/>
          </a:xfrm>
        </p:spPr>
        <p:txBody>
          <a:bodyPr>
            <a:normAutofit/>
          </a:bodyPr>
          <a:lstStyle/>
          <a:p>
            <a:pPr>
              <a:buFont typeface="Wingdings" panose="05000000000000000000" pitchFamily="2" charset="2"/>
              <a:buChar char="Ø"/>
            </a:pPr>
            <a:r>
              <a:rPr lang="en-US" sz="2000" dirty="0"/>
              <a:t>Question #10 asks districts to detail those items that are </a:t>
            </a:r>
            <a:r>
              <a:rPr lang="en-US" sz="2000" u="sng" dirty="0"/>
              <a:t>non-loanable</a:t>
            </a:r>
            <a:r>
              <a:rPr lang="en-US" sz="2000" dirty="0"/>
              <a:t> (which will not be used to calculate the nonpublic loan amount). Non-loanable items consist of installation costs, software, licenses, cabling or other professional services. Districts must specify the item, quantity, cost and total cost of all items. </a:t>
            </a:r>
          </a:p>
        </p:txBody>
      </p:sp>
      <p:sp>
        <p:nvSpPr>
          <p:cNvPr id="17" name="Footer Placeholder 9">
            <a:extLst>
              <a:ext uri="{FF2B5EF4-FFF2-40B4-BE49-F238E27FC236}">
                <a16:creationId xmlns:a16="http://schemas.microsoft.com/office/drawing/2014/main" id="{2D97160C-B466-489D-BFED-D0D3C7D2F040}"/>
              </a:ext>
            </a:extLst>
          </p:cNvPr>
          <p:cNvSpPr>
            <a:spLocks noGrp="1"/>
          </p:cNvSpPr>
          <p:nvPr>
            <p:ph type="ftr" sz="quarter" idx="11"/>
          </p:nvPr>
        </p:nvSpPr>
        <p:spPr>
          <a:xfrm>
            <a:off x="3244850" y="6319837"/>
            <a:ext cx="5702300" cy="365125"/>
          </a:xfrm>
        </p:spPr>
        <p:txBody>
          <a:bodyPr/>
          <a:lstStyle/>
          <a:p>
            <a:r>
              <a:rPr lang="en-US" sz="1800" dirty="0">
                <a:solidFill>
                  <a:prstClr val="black">
                    <a:tint val="75000"/>
                  </a:prstClr>
                </a:solidFill>
              </a:rPr>
              <a:t>http://www.p12.nysed.gov/mgtserv/smart_schools/</a:t>
            </a:r>
          </a:p>
        </p:txBody>
      </p:sp>
      <p:pic>
        <p:nvPicPr>
          <p:cNvPr id="15" name="Picture 14">
            <a:extLst>
              <a:ext uri="{FF2B5EF4-FFF2-40B4-BE49-F238E27FC236}">
                <a16:creationId xmlns:a16="http://schemas.microsoft.com/office/drawing/2014/main" id="{2EB7DFF8-CF7C-48DD-83DD-9CAAE59B5D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728" y="355600"/>
            <a:ext cx="2732046" cy="5715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61FF364-E2B4-4431-9688-36836F5A38D8}"/>
              </a:ext>
            </a:extLst>
          </p:cNvPr>
          <p:cNvPicPr>
            <a:picLocks noChangeAspect="1"/>
          </p:cNvPicPr>
          <p:nvPr/>
        </p:nvPicPr>
        <p:blipFill>
          <a:blip r:embed="rId3"/>
          <a:stretch>
            <a:fillRect/>
          </a:stretch>
        </p:blipFill>
        <p:spPr>
          <a:xfrm>
            <a:off x="1700004" y="2869078"/>
            <a:ext cx="9040417" cy="3450759"/>
          </a:xfrm>
          <a:prstGeom prst="rect">
            <a:avLst/>
          </a:prstGeom>
        </p:spPr>
      </p:pic>
    </p:spTree>
    <p:extLst>
      <p:ext uri="{BB962C8B-B14F-4D97-AF65-F5344CB8AC3E}">
        <p14:creationId xmlns:p14="http://schemas.microsoft.com/office/powerpoint/2010/main" val="2251905770"/>
      </p:ext>
    </p:extLst>
  </p:cSld>
  <p:clrMapOvr>
    <a:masterClrMapping/>
  </p:clrMapOvr>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2443</TotalTime>
  <Words>1774</Words>
  <Application>Microsoft Office PowerPoint</Application>
  <PresentationFormat>Widescreen</PresentationFormat>
  <Paragraphs>136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Symbol</vt:lpstr>
      <vt:lpstr>Times New Roman</vt:lpstr>
      <vt:lpstr>Wingdings</vt:lpstr>
      <vt:lpstr>Office Theme</vt:lpstr>
      <vt:lpstr>Smart Schools Bond Act</vt:lpstr>
      <vt:lpstr>Changes to the SSIP</vt:lpstr>
      <vt:lpstr>Overview </vt:lpstr>
      <vt:lpstr>Overview</vt:lpstr>
      <vt:lpstr>Overview</vt:lpstr>
      <vt:lpstr>School Connectivity </vt:lpstr>
      <vt:lpstr>School Connectivity </vt:lpstr>
      <vt:lpstr>School Connectivity </vt:lpstr>
      <vt:lpstr>School Connectivity </vt:lpstr>
      <vt:lpstr>School Connectivity </vt:lpstr>
      <vt:lpstr>School Connectivity </vt:lpstr>
      <vt:lpstr>School Connectivity </vt:lpstr>
      <vt:lpstr>School Connectivity </vt:lpstr>
      <vt:lpstr>Classroom Learning Technology </vt:lpstr>
      <vt:lpstr>Classroom Learning Technology </vt:lpstr>
      <vt:lpstr>Classroom Learning Technology </vt:lpstr>
      <vt:lpstr>Nonpublic Schools </vt:lpstr>
      <vt:lpstr>Nonpublic Schools </vt:lpstr>
      <vt:lpstr>Nonpublic Schools </vt:lpstr>
      <vt:lpstr>Nonpublic Schools </vt:lpstr>
      <vt:lpstr>Nonpublic Schools </vt:lpstr>
      <vt:lpstr>Nonpublic Schools </vt:lpstr>
      <vt:lpstr>Eligible Nonpublic Expenditures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Schools Bond Act</dc:title>
  <dc:creator>Jennifer Gregory</dc:creator>
  <cp:lastModifiedBy>Okal-Frink, Michelle</cp:lastModifiedBy>
  <cp:revision>88</cp:revision>
  <cp:lastPrinted>2019-07-08T19:08:48Z</cp:lastPrinted>
  <dcterms:created xsi:type="dcterms:W3CDTF">2018-11-29T20:19:11Z</dcterms:created>
  <dcterms:modified xsi:type="dcterms:W3CDTF">2019-10-02T12:29:59Z</dcterms:modified>
</cp:coreProperties>
</file>